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4"/>
  </p:notesMasterIdLst>
  <p:sldIdLst>
    <p:sldId id="256" r:id="rId5"/>
    <p:sldId id="258" r:id="rId6"/>
    <p:sldId id="277" r:id="rId7"/>
    <p:sldId id="259" r:id="rId8"/>
    <p:sldId id="275" r:id="rId9"/>
    <p:sldId id="261" r:id="rId10"/>
    <p:sldId id="262" r:id="rId11"/>
    <p:sldId id="276" r:id="rId12"/>
    <p:sldId id="264" r:id="rId13"/>
    <p:sldId id="265" r:id="rId14"/>
    <p:sldId id="266" r:id="rId15"/>
    <p:sldId id="267" r:id="rId16"/>
    <p:sldId id="268" r:id="rId17"/>
    <p:sldId id="269" r:id="rId18"/>
    <p:sldId id="274" r:id="rId19"/>
    <p:sldId id="270" r:id="rId20"/>
    <p:sldId id="271" r:id="rId21"/>
    <p:sldId id="272" r:id="rId22"/>
    <p:sldId id="27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4660C7-A73D-4705-8852-39CB603D7EFB}">
  <a:tblStyle styleId="{174660C7-A73D-4705-8852-39CB603D7E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35"/>
  </p:normalViewPr>
  <p:slideViewPr>
    <p:cSldViewPr snapToGrid="0">
      <p:cViewPr varScale="1">
        <p:scale>
          <a:sx n="124" d="100"/>
          <a:sy n="124" d="100"/>
        </p:scale>
        <p:origin x="176" y="536"/>
      </p:cViewPr>
      <p:guideLst>
        <p:guide orient="horz" pos="1620"/>
        <p:guide pos="31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37fc61b5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37fc61b5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37fc61b58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37fc61b58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37fc61b58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37fc61b58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37fc61b5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37fc61b58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304a304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304a304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304a304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304a304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461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4dfb75b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4dfb75b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4dfb75b1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4dfb75b1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54fe1f7d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54fe1f7d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4fe1f7d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4fe1f7d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37fc61b58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37fc61b58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37fc61b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37fc61b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78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37fc61b58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37fc61b58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37fc61b5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37fc61b5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132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37fc61b5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37fc61b5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37fc61b58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37fc61b58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437fc61b58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437fc61b58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957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37fc61b5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37fc61b5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636998"/>
            <a:ext cx="8520600" cy="216017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Energy </a:t>
            </a:r>
            <a:br>
              <a:rPr lang="en" sz="7200" b="1" dirty="0"/>
            </a:br>
            <a:r>
              <a:rPr lang="en" sz="7200" b="1" dirty="0"/>
              <a:t>Word Cards</a:t>
            </a:r>
            <a:endParaRPr sz="7200"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Focus on Energy</a:t>
            </a:r>
            <a:endParaRPr sz="4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311700" y="165986"/>
            <a:ext cx="8520600" cy="1044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Elastic Energy</a:t>
            </a:r>
            <a:endParaRPr sz="7200" b="1" dirty="0"/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 dirty="0"/>
          </a:p>
        </p:txBody>
      </p:sp>
      <p:graphicFrame>
        <p:nvGraphicFramePr>
          <p:cNvPr id="126" name="Google Shape;126;p22"/>
          <p:cNvGraphicFramePr/>
          <p:nvPr>
            <p:extLst>
              <p:ext uri="{D42A27DB-BD31-4B8C-83A1-F6EECF244321}">
                <p14:modId xmlns:p14="http://schemas.microsoft.com/office/powerpoint/2010/main" val="1348715407"/>
              </p:ext>
            </p:extLst>
          </p:nvPr>
        </p:nvGraphicFramePr>
        <p:xfrm>
          <a:off x="381000" y="1349090"/>
          <a:ext cx="8294914" cy="3628424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4811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17529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chemeClr val="dk2"/>
                          </a:solidFill>
                        </a:rPr>
                        <a:t>An elastic object has elastic energy when it is twisted, squeezed, or stretched.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6D5BE93E-0272-C449-A3A5-260801AA1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617987"/>
            <a:ext cx="3608614" cy="270646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Transformation</a:t>
            </a:r>
            <a:endParaRPr sz="7200" b="1"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34" name="Google Shape;134;p23"/>
          <p:cNvGraphicFramePr/>
          <p:nvPr>
            <p:extLst>
              <p:ext uri="{D42A27DB-BD31-4B8C-83A1-F6EECF244321}">
                <p14:modId xmlns:p14="http://schemas.microsoft.com/office/powerpoint/2010/main" val="3423323194"/>
              </p:ext>
            </p:extLst>
          </p:nvPr>
        </p:nvGraphicFramePr>
        <p:xfrm>
          <a:off x="952500" y="1653182"/>
          <a:ext cx="7239000" cy="3080990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Change from one form to another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Graphic 6" descr="Caterpillar">
            <a:extLst>
              <a:ext uri="{FF2B5EF4-FFF2-40B4-BE49-F238E27FC236}">
                <a16:creationId xmlns:a16="http://schemas.microsoft.com/office/drawing/2014/main" id="{1B480B8A-1606-B24A-AD3B-CA4522B6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27643" y="2733803"/>
            <a:ext cx="1906010" cy="1906010"/>
          </a:xfrm>
          <a:prstGeom prst="rect">
            <a:avLst/>
          </a:prstGeom>
        </p:spPr>
      </p:pic>
      <p:pic>
        <p:nvPicPr>
          <p:cNvPr id="9" name="Graphic 8" descr="Butterfly">
            <a:extLst>
              <a:ext uri="{FF2B5EF4-FFF2-40B4-BE49-F238E27FC236}">
                <a16:creationId xmlns:a16="http://schemas.microsoft.com/office/drawing/2014/main" id="{DB29B975-2491-3E4F-97B4-30733B9C9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1695" y="1116242"/>
            <a:ext cx="2699688" cy="26996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Energy Form</a:t>
            </a:r>
            <a:endParaRPr sz="7200" b="1"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42" name="Google Shape;142;p24"/>
          <p:cNvGraphicFramePr/>
          <p:nvPr>
            <p:extLst>
              <p:ext uri="{D42A27DB-BD31-4B8C-83A1-F6EECF244321}">
                <p14:modId xmlns:p14="http://schemas.microsoft.com/office/powerpoint/2010/main" val="1787208682"/>
              </p:ext>
            </p:extLst>
          </p:nvPr>
        </p:nvGraphicFramePr>
        <p:xfrm>
          <a:off x="952497" y="1386000"/>
          <a:ext cx="6265426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132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Type or kind of energy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erson eating a piece of bread&#10;&#10;Description automatically generated">
            <a:extLst>
              <a:ext uri="{FF2B5EF4-FFF2-40B4-BE49-F238E27FC236}">
                <a16:creationId xmlns:a16="http://schemas.microsoft.com/office/drawing/2014/main" id="{208CD604-9196-3342-ACE8-334DF21A5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801" y="3049767"/>
            <a:ext cx="2048844" cy="1152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818161-0378-AD42-A9DF-D248B5DB8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838" y="1969671"/>
            <a:ext cx="2048846" cy="1152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E4BB7-0EF7-CA4B-B7F5-7CA51DE54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569" y="1677836"/>
            <a:ext cx="2048844" cy="11524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19B815-35C8-3140-A8B4-CBFF7D3A7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838" y="3393082"/>
            <a:ext cx="2048845" cy="11524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Scientific Model</a:t>
            </a:r>
            <a:endParaRPr sz="7200" b="1" dirty="0"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549" y="1922041"/>
            <a:ext cx="3570752" cy="194542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F0BD3-E930-664E-BB61-FE80FD0822A8}"/>
              </a:ext>
            </a:extLst>
          </p:cNvPr>
          <p:cNvSpPr txBox="1"/>
          <p:nvPr/>
        </p:nvSpPr>
        <p:spPr>
          <a:xfrm>
            <a:off x="824459" y="1922041"/>
            <a:ext cx="44370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dk2"/>
                </a:solidFill>
              </a:rPr>
              <a:t>A set of ideas that you can use to explain or predict something</a:t>
            </a:r>
            <a:endParaRPr lang="en-US" sz="4000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Component</a:t>
            </a:r>
            <a:endParaRPr sz="7200" b="1"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58" name="Google Shape;158;p26"/>
          <p:cNvGraphicFramePr/>
          <p:nvPr/>
        </p:nvGraphicFramePr>
        <p:xfrm>
          <a:off x="952500" y="1788650"/>
          <a:ext cx="7239000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solidFill>
                            <a:schemeClr val="dk2"/>
                          </a:solidFill>
                        </a:rPr>
                        <a:t>Part</a:t>
                      </a:r>
                      <a:endParaRPr sz="4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Graphic 2" descr="Puzzle pieces">
            <a:extLst>
              <a:ext uri="{FF2B5EF4-FFF2-40B4-BE49-F238E27FC236}">
                <a16:creationId xmlns:a16="http://schemas.microsoft.com/office/drawing/2014/main" id="{8BBB0B0B-E8AF-E343-889F-76D1E91F8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8689" y="1272925"/>
            <a:ext cx="3599234" cy="35992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Unit</a:t>
            </a:r>
            <a:endParaRPr sz="7200" b="1" dirty="0"/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 dirty="0"/>
          </a:p>
        </p:txBody>
      </p:sp>
      <p:graphicFrame>
        <p:nvGraphicFramePr>
          <p:cNvPr id="158" name="Google Shape;158;p26"/>
          <p:cNvGraphicFramePr/>
          <p:nvPr>
            <p:extLst>
              <p:ext uri="{D42A27DB-BD31-4B8C-83A1-F6EECF244321}">
                <p14:modId xmlns:p14="http://schemas.microsoft.com/office/powerpoint/2010/main" val="287965697"/>
              </p:ext>
            </p:extLst>
          </p:nvPr>
        </p:nvGraphicFramePr>
        <p:xfrm>
          <a:off x="952500" y="1788650"/>
          <a:ext cx="7239000" cy="3080990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chemeClr val="dk2"/>
                          </a:solidFill>
                        </a:rPr>
                        <a:t>A fixed standard amount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946CA0AA-2D04-B74C-81ED-DDA3E4EC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66" y="2167659"/>
            <a:ext cx="3793066" cy="223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993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title"/>
          </p:nvPr>
        </p:nvSpPr>
        <p:spPr>
          <a:xfrm>
            <a:off x="311700" y="442580"/>
            <a:ext cx="8520600" cy="1247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Thermal Energy</a:t>
            </a:r>
            <a:endParaRPr sz="7200" b="1" dirty="0"/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 dirty="0"/>
          </a:p>
        </p:txBody>
      </p:sp>
      <p:graphicFrame>
        <p:nvGraphicFramePr>
          <p:cNvPr id="166" name="Google Shape;166;p27"/>
          <p:cNvGraphicFramePr/>
          <p:nvPr>
            <p:extLst>
              <p:ext uri="{D42A27DB-BD31-4B8C-83A1-F6EECF244321}">
                <p14:modId xmlns:p14="http://schemas.microsoft.com/office/powerpoint/2010/main" val="63585357"/>
              </p:ext>
            </p:extLst>
          </p:nvPr>
        </p:nvGraphicFramePr>
        <p:xfrm>
          <a:off x="1050956" y="1690466"/>
          <a:ext cx="7635844" cy="3416400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817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7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64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When an object gets warmer, its thermal energy </a:t>
                      </a:r>
                      <a:r>
                        <a:rPr lang="en-US" sz="4000" dirty="0">
                          <a:solidFill>
                            <a:schemeClr val="dk2"/>
                          </a:solidFill>
                        </a:rPr>
                        <a:t>increases.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00050" lvl="0" indent="-4000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872AC1FB-83FF-F549-827C-7A67B0026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91" y="1822511"/>
            <a:ext cx="1962552" cy="287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Electrical Energy</a:t>
            </a:r>
            <a:endParaRPr sz="7200" b="1"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74" name="Google Shape;174;p28"/>
          <p:cNvGraphicFramePr/>
          <p:nvPr>
            <p:extLst>
              <p:ext uri="{D42A27DB-BD31-4B8C-83A1-F6EECF244321}">
                <p14:modId xmlns:p14="http://schemas.microsoft.com/office/powerpoint/2010/main" val="445848715"/>
              </p:ext>
            </p:extLst>
          </p:nvPr>
        </p:nvGraphicFramePr>
        <p:xfrm>
          <a:off x="577780" y="1727100"/>
          <a:ext cx="7321706" cy="2971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60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0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71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700" dirty="0">
                          <a:solidFill>
                            <a:schemeClr val="dk2"/>
                          </a:solidFill>
                        </a:rPr>
                        <a:t>Electricity carries energy from one place to another. 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775AF1F-5E86-734B-9E51-89C677661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5" t="57958" r="20566" b="8653"/>
          <a:stretch/>
        </p:blipFill>
        <p:spPr>
          <a:xfrm>
            <a:off x="4495027" y="1993899"/>
            <a:ext cx="4071193" cy="19971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Motor &amp; Generator</a:t>
            </a:r>
            <a:endParaRPr sz="7200" b="1"/>
          </a:p>
        </p:txBody>
      </p:sp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82" name="Google Shape;182;p29"/>
          <p:cNvGraphicFramePr/>
          <p:nvPr/>
        </p:nvGraphicFramePr>
        <p:xfrm>
          <a:off x="952500" y="1788650"/>
          <a:ext cx="7239000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sz="4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83" name="Google Shape;18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975" y="1428838"/>
            <a:ext cx="6296775" cy="353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Solar/Light Energy</a:t>
            </a:r>
            <a:endParaRPr sz="7200" b="1"/>
          </a:p>
        </p:txBody>
      </p:sp>
      <p:sp>
        <p:nvSpPr>
          <p:cNvPr id="189" name="Google Shape;189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90" name="Google Shape;190;p30"/>
          <p:cNvGraphicFramePr/>
          <p:nvPr>
            <p:extLst>
              <p:ext uri="{D42A27DB-BD31-4B8C-83A1-F6EECF244321}">
                <p14:modId xmlns:p14="http://schemas.microsoft.com/office/powerpoint/2010/main" val="1302312498"/>
              </p:ext>
            </p:extLst>
          </p:nvPr>
        </p:nvGraphicFramePr>
        <p:xfrm>
          <a:off x="721600" y="1775825"/>
          <a:ext cx="7239000" cy="3214816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4816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chemeClr val="dk2"/>
                          </a:solidFill>
                        </a:rPr>
                        <a:t>Light carries energy from one place to another.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6" name="Picture 4">
            <a:extLst>
              <a:ext uri="{FF2B5EF4-FFF2-40B4-BE49-F238E27FC236}">
                <a16:creationId xmlns:a16="http://schemas.microsoft.com/office/drawing/2014/main" id="{D3AD41D8-7774-D44A-B2C6-795A23AE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5825"/>
            <a:ext cx="3095973" cy="309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Motion Energy</a:t>
            </a:r>
            <a:endParaRPr sz="7200" b="1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70" name="Google Shape;70;p15"/>
          <p:cNvGraphicFramePr/>
          <p:nvPr/>
        </p:nvGraphicFramePr>
        <p:xfrm>
          <a:off x="952500" y="1571500"/>
          <a:ext cx="7239000" cy="3080990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>
                          <a:solidFill>
                            <a:schemeClr val="dk2"/>
                          </a:solidFill>
                        </a:rPr>
                        <a:t>An object has motion energy if it is MOVING</a:t>
                      </a:r>
                      <a:endParaRPr sz="400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236766E-68FA-604B-934B-8201E13FF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368" y="2040130"/>
            <a:ext cx="3619500" cy="20359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Observation</a:t>
            </a:r>
            <a:endParaRPr sz="7200" b="1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 dirty="0"/>
          </a:p>
        </p:txBody>
      </p:sp>
      <p:graphicFrame>
        <p:nvGraphicFramePr>
          <p:cNvPr id="62" name="Google Shape;62;p14"/>
          <p:cNvGraphicFramePr/>
          <p:nvPr>
            <p:extLst>
              <p:ext uri="{D42A27DB-BD31-4B8C-83A1-F6EECF244321}">
                <p14:modId xmlns:p14="http://schemas.microsoft.com/office/powerpoint/2010/main" val="3289066408"/>
              </p:ext>
            </p:extLst>
          </p:nvPr>
        </p:nvGraphicFramePr>
        <p:xfrm>
          <a:off x="952500" y="1386000"/>
          <a:ext cx="4708998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2354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4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Use your  senses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Graphic 6" descr="Eye">
            <a:extLst>
              <a:ext uri="{FF2B5EF4-FFF2-40B4-BE49-F238E27FC236}">
                <a16:creationId xmlns:a16="http://schemas.microsoft.com/office/drawing/2014/main" id="{DE01F4CA-E4E6-444B-9758-B6240BAE8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55838" y="1589616"/>
            <a:ext cx="914400" cy="914400"/>
          </a:xfrm>
          <a:prstGeom prst="rect">
            <a:avLst/>
          </a:prstGeom>
        </p:spPr>
      </p:pic>
      <p:pic>
        <p:nvPicPr>
          <p:cNvPr id="4" name="Graphic 3" descr="Raised hand">
            <a:extLst>
              <a:ext uri="{FF2B5EF4-FFF2-40B4-BE49-F238E27FC236}">
                <a16:creationId xmlns:a16="http://schemas.microsoft.com/office/drawing/2014/main" id="{03DF1FAC-A51A-3D43-BB59-AB7142AF4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3204" y="2335288"/>
            <a:ext cx="914400" cy="914400"/>
          </a:xfrm>
          <a:prstGeom prst="rect">
            <a:avLst/>
          </a:prstGeom>
        </p:spPr>
      </p:pic>
      <p:pic>
        <p:nvPicPr>
          <p:cNvPr id="6" name="Graphic 5" descr="Ear">
            <a:extLst>
              <a:ext uri="{FF2B5EF4-FFF2-40B4-BE49-F238E27FC236}">
                <a16:creationId xmlns:a16="http://schemas.microsoft.com/office/drawing/2014/main" id="{968219DD-55E9-D042-8345-2C54EC3B2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45931" y="3100628"/>
            <a:ext cx="914400" cy="914400"/>
          </a:xfrm>
          <a:prstGeom prst="rect">
            <a:avLst/>
          </a:prstGeom>
        </p:spPr>
      </p:pic>
      <p:pic>
        <p:nvPicPr>
          <p:cNvPr id="9" name="Graphic 8" descr="Nose">
            <a:extLst>
              <a:ext uri="{FF2B5EF4-FFF2-40B4-BE49-F238E27FC236}">
                <a16:creationId xmlns:a16="http://schemas.microsoft.com/office/drawing/2014/main" id="{E5D04578-2ABC-5E4E-8612-CB777CF16F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9460" y="3986023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0CBB98-2FE4-DA48-8199-A2CB9296BEB3}"/>
              </a:ext>
            </a:extLst>
          </p:cNvPr>
          <p:cNvSpPr txBox="1"/>
          <p:nvPr/>
        </p:nvSpPr>
        <p:spPr>
          <a:xfrm>
            <a:off x="5749108" y="1546850"/>
            <a:ext cx="1546610" cy="340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Vision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Touch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Hearing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Smell</a:t>
            </a:r>
          </a:p>
        </p:txBody>
      </p:sp>
    </p:spTree>
    <p:extLst>
      <p:ext uri="{BB962C8B-B14F-4D97-AF65-F5344CB8AC3E}">
        <p14:creationId xmlns:p14="http://schemas.microsoft.com/office/powerpoint/2010/main" val="3021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Speed</a:t>
            </a:r>
            <a:endParaRPr sz="7200" b="1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78" name="Google Shape;78;p16"/>
          <p:cNvGraphicFramePr/>
          <p:nvPr>
            <p:extLst>
              <p:ext uri="{D42A27DB-BD31-4B8C-83A1-F6EECF244321}">
                <p14:modId xmlns:p14="http://schemas.microsoft.com/office/powerpoint/2010/main" val="475260858"/>
              </p:ext>
            </p:extLst>
          </p:nvPr>
        </p:nvGraphicFramePr>
        <p:xfrm>
          <a:off x="952500" y="1386000"/>
          <a:ext cx="5448300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chemeClr val="dk2"/>
                          </a:solidFill>
                        </a:rPr>
                        <a:t>The faster it moves, the greater its speed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r="54092"/>
          <a:stretch/>
        </p:blipFill>
        <p:spPr>
          <a:xfrm>
            <a:off x="4572000" y="1711125"/>
            <a:ext cx="2831450" cy="30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Explosion">
            <a:extLst>
              <a:ext uri="{FF2B5EF4-FFF2-40B4-BE49-F238E27FC236}">
                <a16:creationId xmlns:a16="http://schemas.microsoft.com/office/drawing/2014/main" id="{3502F96E-560E-8743-8791-9D42F9E9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4722" y="2592025"/>
            <a:ext cx="1390980" cy="1390980"/>
          </a:xfrm>
          <a:prstGeom prst="rect">
            <a:avLst/>
          </a:prstGeom>
        </p:spPr>
      </p:pic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Collision</a:t>
            </a:r>
            <a:endParaRPr sz="7200" b="1"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86" name="Google Shape;86;p17"/>
          <p:cNvGraphicFramePr/>
          <p:nvPr>
            <p:extLst>
              <p:ext uri="{D42A27DB-BD31-4B8C-83A1-F6EECF244321}">
                <p14:modId xmlns:p14="http://schemas.microsoft.com/office/powerpoint/2010/main" val="4086813972"/>
              </p:ext>
            </p:extLst>
          </p:nvPr>
        </p:nvGraphicFramePr>
        <p:xfrm>
          <a:off x="911757" y="1361987"/>
          <a:ext cx="3086716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1543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Crash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Graphic 2" descr="Car">
            <a:extLst>
              <a:ext uri="{FF2B5EF4-FFF2-40B4-BE49-F238E27FC236}">
                <a16:creationId xmlns:a16="http://schemas.microsoft.com/office/drawing/2014/main" id="{5D92C68A-ADDD-B946-BB49-D24672B0E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252865">
            <a:off x="5481379" y="2363272"/>
            <a:ext cx="2597285" cy="2597285"/>
          </a:xfrm>
          <a:prstGeom prst="rect">
            <a:avLst/>
          </a:prstGeom>
        </p:spPr>
      </p:pic>
      <p:pic>
        <p:nvPicPr>
          <p:cNvPr id="8" name="Graphic 7" descr="Car">
            <a:extLst>
              <a:ext uri="{FF2B5EF4-FFF2-40B4-BE49-F238E27FC236}">
                <a16:creationId xmlns:a16="http://schemas.microsoft.com/office/drawing/2014/main" id="{BD33F91C-F9B9-F24E-84C5-34CD91081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15183">
            <a:off x="3171313" y="2218843"/>
            <a:ext cx="2597285" cy="259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1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Indicator</a:t>
            </a:r>
            <a:endParaRPr sz="7200" b="1"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94" name="Google Shape;94;p18"/>
          <p:cNvGraphicFramePr/>
          <p:nvPr>
            <p:extLst>
              <p:ext uri="{D42A27DB-BD31-4B8C-83A1-F6EECF244321}">
                <p14:modId xmlns:p14="http://schemas.microsoft.com/office/powerpoint/2010/main" val="3162024955"/>
              </p:ext>
            </p:extLst>
          </p:nvPr>
        </p:nvGraphicFramePr>
        <p:xfrm>
          <a:off x="952500" y="1386000"/>
          <a:ext cx="7239000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Clue or evidence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Graphic 2" descr="Magnifying glass">
            <a:extLst>
              <a:ext uri="{FF2B5EF4-FFF2-40B4-BE49-F238E27FC236}">
                <a16:creationId xmlns:a16="http://schemas.microsoft.com/office/drawing/2014/main" id="{9F0B8A45-5B2B-E04A-9E2E-7849AF427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144107" y="2019092"/>
            <a:ext cx="2105633" cy="2105633"/>
          </a:xfrm>
          <a:prstGeom prst="rect">
            <a:avLst/>
          </a:prstGeom>
        </p:spPr>
      </p:pic>
      <p:pic>
        <p:nvPicPr>
          <p:cNvPr id="5" name="Graphic 4" descr="Detective">
            <a:extLst>
              <a:ext uri="{FF2B5EF4-FFF2-40B4-BE49-F238E27FC236}">
                <a16:creationId xmlns:a16="http://schemas.microsoft.com/office/drawing/2014/main" id="{22123075-7E83-E640-8F60-40909A570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44550" y="2085210"/>
            <a:ext cx="2105633" cy="21056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35508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 dirty="0"/>
              <a:t>Representation</a:t>
            </a:r>
            <a:endParaRPr sz="7200" b="1"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 dirty="0"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472" y="2241092"/>
            <a:ext cx="5162727" cy="200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77367-F183-C846-9D63-7C3B3986BEA3}"/>
              </a:ext>
            </a:extLst>
          </p:cNvPr>
          <p:cNvSpPr txBox="1"/>
          <p:nvPr/>
        </p:nvSpPr>
        <p:spPr>
          <a:xfrm>
            <a:off x="671464" y="1757958"/>
            <a:ext cx="444319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dk2"/>
                </a:solidFill>
              </a:rPr>
              <a:t>A description of something.  </a:t>
            </a:r>
          </a:p>
          <a:p>
            <a:r>
              <a:rPr lang="en-US" sz="4000" dirty="0">
                <a:solidFill>
                  <a:schemeClr val="dk2"/>
                </a:solidFill>
              </a:rPr>
              <a:t>You can use</a:t>
            </a:r>
          </a:p>
          <a:p>
            <a:r>
              <a:rPr lang="en-US" sz="4000" dirty="0">
                <a:solidFill>
                  <a:schemeClr val="dk2"/>
                </a:solidFill>
              </a:rPr>
              <a:t>a drawing, </a:t>
            </a:r>
          </a:p>
          <a:p>
            <a:r>
              <a:rPr lang="en-US" sz="4000" dirty="0">
                <a:solidFill>
                  <a:schemeClr val="dk2"/>
                </a:solidFill>
              </a:rPr>
              <a:t>sketch, or words.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Transfer</a:t>
            </a:r>
            <a:endParaRPr sz="7200" b="1"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10" name="Google Shape;110;p20"/>
          <p:cNvGraphicFramePr/>
          <p:nvPr/>
        </p:nvGraphicFramePr>
        <p:xfrm>
          <a:off x="952500" y="1588975"/>
          <a:ext cx="7239000" cy="2997375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390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Move from one place to another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Graphic 2" descr="Fishbowl">
            <a:extLst>
              <a:ext uri="{FF2B5EF4-FFF2-40B4-BE49-F238E27FC236}">
                <a16:creationId xmlns:a16="http://schemas.microsoft.com/office/drawing/2014/main" id="{E816A4E7-F981-4241-AC8F-C09489477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1663" y="2617252"/>
            <a:ext cx="1837807" cy="1837807"/>
          </a:xfrm>
          <a:prstGeom prst="rect">
            <a:avLst/>
          </a:prstGeom>
        </p:spPr>
      </p:pic>
      <p:pic>
        <p:nvPicPr>
          <p:cNvPr id="5" name="Graphic 4" descr="Fishbowl">
            <a:extLst>
              <a:ext uri="{FF2B5EF4-FFF2-40B4-BE49-F238E27FC236}">
                <a16:creationId xmlns:a16="http://schemas.microsoft.com/office/drawing/2014/main" id="{DA15A403-15AE-8C49-B243-7CA72B893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1281" y="2617252"/>
            <a:ext cx="1877438" cy="1877438"/>
          </a:xfrm>
          <a:prstGeom prst="rect">
            <a:avLst/>
          </a:prstGeom>
        </p:spPr>
      </p:pic>
      <p:pic>
        <p:nvPicPr>
          <p:cNvPr id="7" name="Graphic 6" descr="Fish">
            <a:extLst>
              <a:ext uri="{FF2B5EF4-FFF2-40B4-BE49-F238E27FC236}">
                <a16:creationId xmlns:a16="http://schemas.microsoft.com/office/drawing/2014/main" id="{36E12471-8373-A34C-9981-F4D8107E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396548">
            <a:off x="5541376" y="1749331"/>
            <a:ext cx="988634" cy="988634"/>
          </a:xfrm>
          <a:prstGeom prst="rect">
            <a:avLst/>
          </a:prstGeom>
        </p:spPr>
      </p:pic>
      <p:pic>
        <p:nvPicPr>
          <p:cNvPr id="9" name="Graphic 8" descr="Fish">
            <a:extLst>
              <a:ext uri="{FF2B5EF4-FFF2-40B4-BE49-F238E27FC236}">
                <a16:creationId xmlns:a16="http://schemas.microsoft.com/office/drawing/2014/main" id="{6BEB89C6-1A89-264B-9993-2C1F09F7A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172830">
            <a:off x="7550700" y="1885516"/>
            <a:ext cx="914400" cy="914400"/>
          </a:xfrm>
          <a:prstGeom prst="rect">
            <a:avLst/>
          </a:prstGeom>
        </p:spPr>
      </p:pic>
      <p:pic>
        <p:nvPicPr>
          <p:cNvPr id="11" name="Graphic 10" descr="Fish">
            <a:extLst>
              <a:ext uri="{FF2B5EF4-FFF2-40B4-BE49-F238E27FC236}">
                <a16:creationId xmlns:a16="http://schemas.microsoft.com/office/drawing/2014/main" id="{722C65E9-E3D5-774D-AF2E-89F4E098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16782" y="1375488"/>
            <a:ext cx="914400" cy="914400"/>
          </a:xfrm>
          <a:prstGeom prst="rect">
            <a:avLst/>
          </a:prstGeom>
        </p:spPr>
      </p:pic>
      <p:pic>
        <p:nvPicPr>
          <p:cNvPr id="13" name="Graphic 12" descr="Water">
            <a:extLst>
              <a:ext uri="{FF2B5EF4-FFF2-40B4-BE49-F238E27FC236}">
                <a16:creationId xmlns:a16="http://schemas.microsoft.com/office/drawing/2014/main" id="{CB2CC7DA-8DD8-AA41-8EE7-8E29B2995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21722" y="2515326"/>
            <a:ext cx="298142" cy="2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9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/>
              <a:t>Elastic Object</a:t>
            </a:r>
            <a:endParaRPr sz="7200" b="1"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4000"/>
          </a:p>
        </p:txBody>
      </p:sp>
      <p:graphicFrame>
        <p:nvGraphicFramePr>
          <p:cNvPr id="118" name="Google Shape;118;p21"/>
          <p:cNvGraphicFramePr/>
          <p:nvPr>
            <p:extLst>
              <p:ext uri="{D42A27DB-BD31-4B8C-83A1-F6EECF244321}">
                <p14:modId xmlns:p14="http://schemas.microsoft.com/office/powerpoint/2010/main" val="2885953398"/>
              </p:ext>
            </p:extLst>
          </p:nvPr>
        </p:nvGraphicFramePr>
        <p:xfrm>
          <a:off x="391886" y="1739930"/>
          <a:ext cx="8224157" cy="3136870"/>
        </p:xfrm>
        <a:graphic>
          <a:graphicData uri="http://schemas.openxmlformats.org/drawingml/2006/table">
            <a:tbl>
              <a:tblPr>
                <a:noFill/>
                <a:tableStyleId>{174660C7-A73D-4705-8852-39CB603D7EFB}</a:tableStyleId>
              </a:tblPr>
              <a:tblGrid>
                <a:gridCol w="4392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687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4000" dirty="0">
                          <a:solidFill>
                            <a:schemeClr val="dk2"/>
                          </a:solidFill>
                        </a:rPr>
                        <a:t>Returns to original shape when twisted, squeezed, or stretched.</a:t>
                      </a:r>
                      <a:endParaRPr sz="4000" dirty="0">
                        <a:solidFill>
                          <a:schemeClr val="dk2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picture containing cable, table, knot&#10;&#10;Description automatically generated">
            <a:extLst>
              <a:ext uri="{FF2B5EF4-FFF2-40B4-BE49-F238E27FC236}">
                <a16:creationId xmlns:a16="http://schemas.microsoft.com/office/drawing/2014/main" id="{95D1BACE-57CC-1C4D-A314-C67F78F60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58"/>
          <a:stretch/>
        </p:blipFill>
        <p:spPr>
          <a:xfrm>
            <a:off x="5056548" y="2008715"/>
            <a:ext cx="3639681" cy="22040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842C442466A14CB23C53F4F4D1B765" ma:contentTypeVersion="12" ma:contentTypeDescription="Create a new document." ma:contentTypeScope="" ma:versionID="1a442154ae81807030779fceadd14b39">
  <xsd:schema xmlns:xsd="http://www.w3.org/2001/XMLSchema" xmlns:xs="http://www.w3.org/2001/XMLSchema" xmlns:p="http://schemas.microsoft.com/office/2006/metadata/properties" xmlns:ns2="e68a7e47-208c-4f15-a723-1bedd587d7ba" xmlns:ns3="be6986c8-aca5-4d1a-be05-98793c6553ef" targetNamespace="http://schemas.microsoft.com/office/2006/metadata/properties" ma:root="true" ma:fieldsID="b6f8550a8d6e5f8c37a89571f0f85719" ns2:_="" ns3:_="">
    <xsd:import namespace="e68a7e47-208c-4f15-a723-1bedd587d7ba"/>
    <xsd:import namespace="be6986c8-aca5-4d1a-be05-98793c6553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a7e47-208c-4f15-a723-1bedd587d7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6986c8-aca5-4d1a-be05-98793c6553e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70AF0C-7AA4-4C81-BE60-B7836D0234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8a7e47-208c-4f15-a723-1bedd587d7ba"/>
    <ds:schemaRef ds:uri="be6986c8-aca5-4d1a-be05-98793c6553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6F316F-5CA2-48FF-9FDA-CB41A04217A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7BCAAF8-31D4-431F-807B-9F05013956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3358</TotalTime>
  <Words>174</Words>
  <Application>Microsoft Macintosh PowerPoint</Application>
  <PresentationFormat>On-screen Show (16:9)</PresentationFormat>
  <Paragraphs>73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Arial</vt:lpstr>
      <vt:lpstr>Simple Light</vt:lpstr>
      <vt:lpstr>Energy  Word Cards</vt:lpstr>
      <vt:lpstr>Motion Energy</vt:lpstr>
      <vt:lpstr>Observation</vt:lpstr>
      <vt:lpstr>Speed</vt:lpstr>
      <vt:lpstr>Collision</vt:lpstr>
      <vt:lpstr>Indicator</vt:lpstr>
      <vt:lpstr>Representation</vt:lpstr>
      <vt:lpstr>Transfer</vt:lpstr>
      <vt:lpstr>Elastic Object</vt:lpstr>
      <vt:lpstr>Elastic Energy</vt:lpstr>
      <vt:lpstr>Transformation</vt:lpstr>
      <vt:lpstr>Energy Form</vt:lpstr>
      <vt:lpstr>Scientific Model</vt:lpstr>
      <vt:lpstr>Component</vt:lpstr>
      <vt:lpstr>Unit</vt:lpstr>
      <vt:lpstr>Thermal Energy</vt:lpstr>
      <vt:lpstr>Electrical Energy</vt:lpstr>
      <vt:lpstr>Motor &amp; Generator</vt:lpstr>
      <vt:lpstr>Solar/Light Energy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Vocabulary</dc:title>
  <cp:lastModifiedBy>L Miller</cp:lastModifiedBy>
  <cp:revision>35</cp:revision>
  <cp:lastPrinted>2020-07-01T20:31:24Z</cp:lastPrinted>
  <dcterms:modified xsi:type="dcterms:W3CDTF">2020-12-23T21:46:51Z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0x01010086842C442466A14CB23C53F4F4D1B765</vt:lpwstr>
  </property>
</Properties>
</file>